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23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media/image13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20.png" ContentType="image/png"/>
  <Override PartName="/ppt/media/image18.png" ContentType="image/png"/>
  <Override PartName="/ppt/media/image24.png" ContentType="image/png"/>
  <Override PartName="/ppt/media/image17.png" ContentType="image/png"/>
  <Override PartName="/ppt/media/image22.png" ContentType="image/png"/>
  <Override PartName="/ppt/media/image15.png" ContentType="image/png"/>
  <Override PartName="/ppt/media/image23.png" ContentType="image/png"/>
  <Override PartName="/ppt/media/image16.png" ContentType="image/png"/>
  <Override PartName="/ppt/media/image38.png" ContentType="image/png"/>
  <Override PartName="/ppt/media/image19.png" ContentType="image/png"/>
  <Override PartName="/ppt/media/image40.png" ContentType="image/png"/>
  <Override PartName="/ppt/media/image21.png" ContentType="image/png"/>
  <Override PartName="/ppt/media/image39.png" ContentType="image/png"/>
  <Override PartName="/ppt/media/image14.png" ContentType="image/png"/>
  <Override PartName="/ppt/media/image37.png" ContentType="image/png"/>
  <Override PartName="/ppt/media/image12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presentation.xml" ContentType="application/vnd.openxmlformats-officedocument.presentationml.presentation.main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</a:t>
            </a:r>
            <a:r>
              <a:rPr b="0" lang="en-IN" sz="4400" spc="-1" strike="noStrike">
                <a:latin typeface="Arial"/>
              </a:rPr>
              <a:t>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l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c</a:t>
            </a:r>
            <a:r>
              <a:rPr b="0" lang="en-IN" sz="4400" spc="-1" strike="noStrike">
                <a:latin typeface="Arial"/>
              </a:rPr>
              <a:t>k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d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h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i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l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x</a:t>
            </a:r>
            <a:r>
              <a:rPr b="0" lang="en-IN" sz="4400" spc="-1" strike="noStrike">
                <a:latin typeface="Arial"/>
              </a:rPr>
              <a:t>t</a:t>
            </a:r>
            <a:r>
              <a:rPr b="0" lang="en-IN" sz="4400" spc="-1" strike="noStrike">
                <a:latin typeface="Arial"/>
              </a:rPr>
              <a:t> </a:t>
            </a:r>
            <a:r>
              <a:rPr b="0" lang="en-IN" sz="4400" spc="-1" strike="noStrike">
                <a:latin typeface="Arial"/>
              </a:rPr>
              <a:t>f</a:t>
            </a:r>
            <a:r>
              <a:rPr b="0" lang="en-IN" sz="4400" spc="-1" strike="noStrike">
                <a:latin typeface="Arial"/>
              </a:rPr>
              <a:t>o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m</a:t>
            </a:r>
            <a:r>
              <a:rPr b="0" lang="en-IN" sz="4400" spc="-1" strike="noStrike">
                <a:latin typeface="Arial"/>
              </a:rPr>
              <a:t>a</a:t>
            </a:r>
            <a:r>
              <a:rPr b="0" lang="en-IN" sz="4400" spc="-1" strike="noStrike">
                <a:latin typeface="Arial"/>
              </a:rPr>
              <a:t>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hyperlink" Target="http://java.sun.com/javaee/javaserverfaces/ajax/tutorial.jsp" TargetMode="External"/><Relationship Id="rId3" Type="http://schemas.openxmlformats.org/officeDocument/2006/relationships/hyperlink" Target="http://java.sun.com/javaee/javaserverfaces/ajax/tutorial.jsp" TargetMode="External"/><Relationship Id="rId4" Type="http://schemas.openxmlformats.org/officeDocument/2006/relationships/hyperlink" Target="http://java.sun.com/javaee/javaserverfaces/ajax/tutorial.jsp" TargetMode="External"/><Relationship Id="rId5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360" y="79200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and JQuery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465360" y="4320000"/>
            <a:ext cx="287028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Rajeev Gupta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Rgupta.mtech@gmail.com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Java Trainer &amp; Consultant</a:t>
            </a:r>
            <a:endParaRPr b="0" lang="en-IN" sz="15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3368880" y="1945080"/>
            <a:ext cx="4117320" cy="215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Asynchronous request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792000" y="211176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13560" y="1344240"/>
            <a:ext cx="9446760" cy="297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How response will be handled in Async request?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61240" y="1934640"/>
            <a:ext cx="8951400" cy="179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Sych vs Asynch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1534680" y="1512000"/>
            <a:ext cx="7103520" cy="333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xhr object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756360" y="1958400"/>
            <a:ext cx="8561160" cy="175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776760" y="299880"/>
            <a:ext cx="2422440" cy="95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  <a:ea typeface="DejaVu Sans"/>
              </a:rPr>
              <a:t>AJAX</a:t>
            </a:r>
            <a:r>
              <a:rPr b="0" lang="en-IN" sz="2900" spc="-7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Arial"/>
                <a:ea typeface="DejaVu Sans"/>
              </a:rPr>
              <a:t>Request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613160" y="1328400"/>
            <a:ext cx="7070760" cy="3264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1117080" y="5068440"/>
            <a:ext cx="3759120" cy="1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000" spc="-7" strike="noStrike">
                <a:solidFill>
                  <a:srgbClr val="000000"/>
                </a:solidFill>
                <a:latin typeface="Arial"/>
                <a:ea typeface="DejaVu Sans"/>
              </a:rPr>
              <a:t>Source</a:t>
            </a:r>
            <a:r>
              <a:rPr b="0" lang="en-IN" sz="1000" spc="-7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:</a:t>
            </a:r>
            <a:r>
              <a:rPr b="0" lang="en-IN" sz="1000" spc="-46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 </a:t>
            </a:r>
            <a:r>
              <a:rPr b="0" lang="en-IN" sz="1000" spc="-7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http://java.sun.com/javaee/javaserverfaces/ajax/tutorial.jsp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778760" y="1152000"/>
            <a:ext cx="6494760" cy="401508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2906640" y="397440"/>
            <a:ext cx="3860280" cy="13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st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e</a:t>
            </a:r>
            <a:r>
              <a:rPr b="1" lang="en-IN" sz="4400" spc="-12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241720" y="397080"/>
            <a:ext cx="6541200" cy="95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  <a:ea typeface="DejaVu Sans"/>
              </a:rPr>
              <a:t>Ajax hello world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1400" y="1036080"/>
            <a:ext cx="4653000" cy="32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var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ajaxObject=null;</a:t>
            </a:r>
            <a:endParaRPr b="0" lang="en-IN" sz="14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1196"/>
              </a:spcBef>
            </a:pP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if</a:t>
            </a:r>
            <a:r>
              <a:rPr b="1" lang="en-IN" sz="1400" spc="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400" spc="-12" strike="noStrike">
                <a:solidFill>
                  <a:srgbClr val="000000"/>
                </a:solidFill>
                <a:latin typeface="Arial"/>
                <a:ea typeface="DejaVu Sans"/>
              </a:rPr>
              <a:t>(window.XMLHttpRequest)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09"/>
              </a:spcBef>
            </a:pP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ajaxObject=</a:t>
            </a: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new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XMLHttpRequest();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</a:pP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if(ajaxObject!=null){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36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/*Open </a:t>
            </a: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an GET request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for </a:t>
            </a: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resource </a:t>
            </a:r>
            <a:r>
              <a:rPr b="0" lang="en-IN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url </a:t>
            </a:r>
            <a:r>
              <a:rPr b="0" lang="en-IN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asynch.*/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ajaxObject.open("GET",url,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true);  </a:t>
            </a: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ajaxObject.send();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09"/>
              </a:spcBef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21"/>
              </a:spcBef>
            </a:pP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else{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21"/>
              </a:spcBef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alert("Not </a:t>
            </a: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having suitable browser</a:t>
            </a:r>
            <a:r>
              <a:rPr b="0" lang="en-IN" sz="1400" spc="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...");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21"/>
              </a:spcBef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4583160" y="2993400"/>
            <a:ext cx="4343760" cy="226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0" bIns="0">
            <a:spAutoFit/>
          </a:bodyPr>
          <a:p>
            <a:pPr marL="12600">
              <a:lnSpc>
                <a:spcPct val="100000"/>
              </a:lnSpc>
              <a:spcBef>
                <a:spcPts val="709"/>
              </a:spcBef>
            </a:pPr>
            <a:r>
              <a:rPr b="0" lang="en-IN" sz="1500" spc="-7" strike="noStrike">
                <a:solidFill>
                  <a:srgbClr val="000000"/>
                </a:solidFill>
                <a:latin typeface="Arial"/>
                <a:ea typeface="DejaVu Sans"/>
              </a:rPr>
              <a:t>ajaxObject.onreadystatechange=</a:t>
            </a:r>
            <a:r>
              <a:rPr b="1" lang="en-IN" sz="1500" spc="-7" strike="noStrike">
                <a:solidFill>
                  <a:srgbClr val="000000"/>
                </a:solidFill>
                <a:latin typeface="Arial"/>
                <a:ea typeface="DejaVu Sans"/>
              </a:rPr>
              <a:t>function()</a:t>
            </a:r>
            <a:endParaRPr b="0" lang="en-IN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9"/>
              </a:spcBef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IN" sz="1500" spc="-1" strike="noStrike">
              <a:latin typeface="Arial"/>
            </a:endParaRPr>
          </a:p>
          <a:p>
            <a:pPr marL="286920">
              <a:lnSpc>
                <a:spcPct val="100000"/>
              </a:lnSpc>
              <a:spcBef>
                <a:spcPts val="510"/>
              </a:spcBef>
            </a:pPr>
            <a:r>
              <a:rPr b="1" lang="en-IN" sz="1500" spc="-7" strike="noStrike">
                <a:solidFill>
                  <a:srgbClr val="454552"/>
                </a:solidFill>
                <a:latin typeface="Arial"/>
                <a:ea typeface="DejaVu Sans"/>
              </a:rPr>
              <a:t>if(ajaxObject.readyState==4 &amp;&amp;</a:t>
            </a:r>
            <a:r>
              <a:rPr b="1" lang="en-IN" sz="1500" spc="9" strike="noStrike">
                <a:solidFill>
                  <a:srgbClr val="454552"/>
                </a:solidFill>
                <a:latin typeface="Arial"/>
                <a:ea typeface="DejaVu Sans"/>
              </a:rPr>
              <a:t> </a:t>
            </a:r>
            <a:r>
              <a:rPr b="1" lang="en-IN" sz="1500" spc="-7" strike="noStrike">
                <a:solidFill>
                  <a:srgbClr val="454552"/>
                </a:solidFill>
                <a:latin typeface="Arial"/>
                <a:ea typeface="DejaVu Sans"/>
              </a:rPr>
              <a:t>ajaxObject.status==200){</a:t>
            </a:r>
            <a:endParaRPr b="0" lang="en-IN" sz="1500" spc="-1" strike="noStrike">
              <a:latin typeface="Arial"/>
            </a:endParaRPr>
          </a:p>
          <a:p>
            <a:pPr marL="286920">
              <a:lnSpc>
                <a:spcPct val="100000"/>
              </a:lnSpc>
              <a:spcBef>
                <a:spcPts val="510"/>
              </a:spcBef>
            </a:pPr>
            <a:r>
              <a:rPr b="0" lang="en-IN" sz="1500" spc="-7" strike="noStrike">
                <a:solidFill>
                  <a:srgbClr val="454552"/>
                </a:solidFill>
                <a:latin typeface="Arial"/>
                <a:ea typeface="DejaVu Sans"/>
              </a:rPr>
              <a:t>document.getElementById(id).innerHTML=ajaxObject.responseText;</a:t>
            </a:r>
            <a:endParaRPr b="0" lang="en-IN" sz="1500" spc="-1" strike="noStrike">
              <a:latin typeface="Arial"/>
            </a:endParaRPr>
          </a:p>
          <a:p>
            <a:pPr marL="286920">
              <a:lnSpc>
                <a:spcPct val="100000"/>
              </a:lnSpc>
              <a:spcBef>
                <a:spcPts val="510"/>
              </a:spcBef>
            </a:pPr>
            <a:r>
              <a:rPr b="0" lang="en-IN" sz="1500" spc="-1" strike="noStrike">
                <a:solidFill>
                  <a:srgbClr val="454552"/>
                </a:solidFill>
                <a:latin typeface="Arial"/>
                <a:ea typeface="DejaVu Sans"/>
              </a:rPr>
              <a:t>}</a:t>
            </a:r>
            <a:endParaRPr b="0" lang="en-IN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9"/>
              </a:spcBef>
            </a:pPr>
            <a:r>
              <a:rPr b="0" lang="en-IN" sz="1500" spc="-7" strike="noStrike">
                <a:solidFill>
                  <a:srgbClr val="454552"/>
                </a:solidFill>
                <a:latin typeface="Arial"/>
                <a:ea typeface="DejaVu Sans"/>
              </a:rPr>
              <a:t>};</a:t>
            </a:r>
            <a:endParaRPr b="0" lang="en-IN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008000" y="3573360"/>
            <a:ext cx="2662200" cy="168084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6294240" y="2376000"/>
            <a:ext cx="2559960" cy="295056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3960000" y="3528000"/>
            <a:ext cx="2260440" cy="179820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4"/>
          <a:stretch/>
        </p:blipFill>
        <p:spPr>
          <a:xfrm>
            <a:off x="1729080" y="1559880"/>
            <a:ext cx="3741120" cy="175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What is jQuery?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60000" y="1268280"/>
            <a:ext cx="6680520" cy="27619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4968000" y="3871440"/>
            <a:ext cx="3980520" cy="149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syntax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194480" y="1390320"/>
            <a:ext cx="7684560" cy="400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Agenda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2376000" y="1489320"/>
            <a:ext cx="5160240" cy="318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selectors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757880" y="1326600"/>
            <a:ext cx="6808320" cy="391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selectors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255680" y="1512000"/>
            <a:ext cx="3350520" cy="187020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5212800" y="1584000"/>
            <a:ext cx="3353400" cy="179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Some selectors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285200" y="1157400"/>
            <a:ext cx="7503480" cy="431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4000" y="74160"/>
            <a:ext cx="906984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Will jQuery work with all browers?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299160" y="2058480"/>
            <a:ext cx="9475200" cy="155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Common dom events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216000" y="1252080"/>
            <a:ext cx="9884880" cy="292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44000" y="73800"/>
            <a:ext cx="9579960" cy="503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jQuery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237240" y="1163160"/>
            <a:ext cx="9599040" cy="334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load method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389880" y="1063080"/>
            <a:ext cx="9294120" cy="354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table filtering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1152000" y="1584000"/>
            <a:ext cx="7760880" cy="340776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1156320" y="1129680"/>
            <a:ext cx="7760880" cy="340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get and post method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440000" y="1648800"/>
            <a:ext cx="8396280" cy="236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223280" y="397080"/>
            <a:ext cx="598860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7" strike="noStrike">
                <a:solidFill>
                  <a:srgbClr val="000000"/>
                </a:solidFill>
                <a:latin typeface="Arial"/>
                <a:ea typeface="DejaVu Sans"/>
              </a:rPr>
              <a:t>What is</a:t>
            </a:r>
            <a:r>
              <a:rPr b="0" lang="en-IN" sz="4400" spc="-32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4400" spc="-7" strike="noStrike">
                <a:solidFill>
                  <a:srgbClr val="000000"/>
                </a:solidFill>
                <a:latin typeface="Arial"/>
                <a:ea typeface="DejaVu Sans"/>
              </a:rPr>
              <a:t>Ajax?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689400" y="1104480"/>
            <a:ext cx="142560" cy="1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0" lang="en-IN" sz="1150" spc="4" strike="noStrike">
                <a:solidFill>
                  <a:srgbClr val="000000"/>
                </a:solidFill>
                <a:latin typeface="OpenSymbol"/>
                <a:ea typeface="DejaVu Sans"/>
              </a:rPr>
              <a:t>●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630720" y="1551600"/>
            <a:ext cx="8817120" cy="33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>
            <a:noAutofit/>
          </a:bodyPr>
          <a:p>
            <a:pPr marL="394920">
              <a:lnSpc>
                <a:spcPct val="90000"/>
              </a:lnSpc>
              <a:spcBef>
                <a:spcPts val="394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Ajax can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help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increase the speed and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usability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of an 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application's web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pages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  <a:ea typeface="DejaVu Sans"/>
              </a:rPr>
              <a:t>by updating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  <a:ea typeface="DejaVu Sans"/>
              </a:rPr>
              <a:t>only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  <a:ea typeface="DejaVu Sans"/>
              </a:rPr>
              <a:t>part of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  <a:ea typeface="DejaVu Sans"/>
              </a:rPr>
              <a:t>the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  <a:ea typeface="DejaVu Sans"/>
              </a:rPr>
              <a:t>page  at a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  <a:ea typeface="DejaVu Sans"/>
              </a:rPr>
              <a:t>time, rather than requiring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  <a:ea typeface="DejaVu Sans"/>
              </a:rPr>
              <a:t>the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  <a:ea typeface="DejaVu Sans"/>
              </a:rPr>
              <a:t>entire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  <a:ea typeface="DejaVu Sans"/>
              </a:rPr>
              <a:t>page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  <a:ea typeface="DejaVu Sans"/>
              </a:rPr>
              <a:t>to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  <a:ea typeface="DejaVu Sans"/>
              </a:rPr>
              <a:t>be 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  <a:ea typeface="DejaVu Sans"/>
              </a:rPr>
              <a:t>reloaded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after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user-initiated</a:t>
            </a:r>
            <a:r>
              <a:rPr b="0" lang="en-IN" sz="2000" spc="15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change.</a:t>
            </a:r>
            <a:endParaRPr b="0" lang="en-IN" sz="2000" spc="-1" strike="noStrike">
              <a:latin typeface="Arial"/>
            </a:endParaRPr>
          </a:p>
          <a:p>
            <a:pPr marL="394920">
              <a:lnSpc>
                <a:spcPts val="2820"/>
              </a:lnSpc>
              <a:spcBef>
                <a:spcPts val="646"/>
              </a:spcBef>
            </a:pP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Using Ajax,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pages of your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application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can</a:t>
            </a:r>
            <a:r>
              <a:rPr b="0" lang="en-IN" sz="2000" spc="-137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exchange  small amounts of data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with the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server without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going  through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a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form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  <a:ea typeface="DejaVu Sans"/>
              </a:rPr>
              <a:t>submit.</a:t>
            </a:r>
            <a:endParaRPr b="0" lang="en-IN" sz="2000" spc="-1" strike="noStrike">
              <a:latin typeface="Arial"/>
            </a:endParaRPr>
          </a:p>
          <a:p>
            <a:pPr marL="394920">
              <a:lnSpc>
                <a:spcPct val="90000"/>
              </a:lnSpc>
              <a:spcBef>
                <a:spcPts val="550"/>
              </a:spcBef>
              <a:tabLst>
                <a:tab algn="l" pos="1841400"/>
              </a:tabLst>
            </a:pPr>
            <a:r>
              <a:rPr b="1" lang="en-IN" sz="2000" spc="-1" strike="noStrike">
                <a:solidFill>
                  <a:srgbClr val="001f5f"/>
                </a:solidFill>
                <a:latin typeface="Arial"/>
                <a:ea typeface="DejaVu Sans"/>
              </a:rPr>
              <a:t>AJAX </a:t>
            </a:r>
            <a:r>
              <a:rPr b="1" lang="en-IN" sz="2000" spc="-7" strike="noStrike">
                <a:solidFill>
                  <a:srgbClr val="001f5f"/>
                </a:solidFill>
                <a:latin typeface="Arial"/>
                <a:ea typeface="DejaVu Sans"/>
              </a:rPr>
              <a:t>is the art 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  <a:ea typeface="DejaVu Sans"/>
              </a:rPr>
              <a:t>of </a:t>
            </a:r>
            <a:r>
              <a:rPr b="1" lang="en-IN" sz="2000" spc="-7" strike="noStrike">
                <a:solidFill>
                  <a:srgbClr val="001f5f"/>
                </a:solidFill>
                <a:latin typeface="Arial"/>
                <a:ea typeface="DejaVu Sans"/>
              </a:rPr>
              <a:t>exchanging data with 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  <a:ea typeface="DejaVu Sans"/>
              </a:rPr>
              <a:t>the  server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  <a:ea typeface="DejaVu Sans"/>
              </a:rPr>
              <a:t>	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  <a:ea typeface="DejaVu Sans"/>
              </a:rPr>
              <a:t>and </a:t>
            </a:r>
            <a:r>
              <a:rPr b="1" lang="en-IN" sz="2000" spc="-7" strike="noStrike">
                <a:solidFill>
                  <a:srgbClr val="001f5f"/>
                </a:solidFill>
                <a:latin typeface="Arial"/>
                <a:ea typeface="DejaVu Sans"/>
              </a:rPr>
              <a:t>updating 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  <a:ea typeface="DejaVu Sans"/>
              </a:rPr>
              <a:t>part of web pages-  </a:t>
            </a:r>
            <a:r>
              <a:rPr b="1" lang="en-IN" sz="2000" spc="-7" strike="noStrike">
                <a:solidFill>
                  <a:srgbClr val="001f5f"/>
                </a:solidFill>
                <a:latin typeface="Arial"/>
                <a:ea typeface="DejaVu Sans"/>
              </a:rPr>
              <a:t>without reloading the whole page  asynchronously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89400" y="2237400"/>
            <a:ext cx="142560" cy="1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0" lang="en-IN" sz="1150" spc="4" strike="noStrike">
                <a:solidFill>
                  <a:srgbClr val="000000"/>
                </a:solidFill>
                <a:latin typeface="OpenSymbol"/>
                <a:ea typeface="DejaVu Sans"/>
              </a:rPr>
              <a:t>●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689400" y="3112560"/>
            <a:ext cx="16920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>
            <a:spAutoFit/>
          </a:bodyPr>
          <a:p>
            <a:pPr marL="12600">
              <a:lnSpc>
                <a:spcPct val="100000"/>
              </a:lnSpc>
              <a:spcBef>
                <a:spcPts val="91"/>
              </a:spcBef>
            </a:pPr>
            <a:r>
              <a:rPr b="0" lang="en-IN" sz="1450" spc="-12" strike="noStrike">
                <a:solidFill>
                  <a:srgbClr val="000000"/>
                </a:solidFill>
                <a:latin typeface="OpenSymbol"/>
                <a:ea typeface="DejaVu Sans"/>
              </a:rPr>
              <a:t>●</a:t>
            </a:r>
            <a:endParaRPr b="0" lang="en-IN" sz="14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jQuery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872000" y="1391040"/>
            <a:ext cx="6474960" cy="350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2913840" y="358200"/>
            <a:ext cx="4245840" cy="495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212280" y="1634400"/>
            <a:ext cx="3628080" cy="239940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2592000" y="652320"/>
            <a:ext cx="626328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promise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619200" y="1847880"/>
            <a:ext cx="3628080" cy="239940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592000" y="652320"/>
            <a:ext cx="6263280" cy="13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promise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4968000" y="1728000"/>
            <a:ext cx="3599280" cy="245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533880" y="2152800"/>
            <a:ext cx="4361400" cy="20944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5040000" y="1902240"/>
            <a:ext cx="4637520" cy="256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698920" y="397080"/>
            <a:ext cx="4886640" cy="95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7" strike="noStrike">
                <a:solidFill>
                  <a:srgbClr val="000000"/>
                </a:solidFill>
                <a:latin typeface="Arial"/>
                <a:ea typeface="DejaVu Sans"/>
              </a:rPr>
              <a:t>The Ajax</a:t>
            </a:r>
            <a:r>
              <a:rPr b="0" lang="en-IN" sz="4400" spc="-406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4400" spc="-60" strike="noStrike">
                <a:solidFill>
                  <a:srgbClr val="000000"/>
                </a:solidFill>
                <a:latin typeface="Arial"/>
                <a:ea typeface="DejaVu Sans"/>
              </a:rPr>
              <a:t>Technique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96600" y="1796040"/>
            <a:ext cx="8374320" cy="219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16080" indent="-28944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en-IN" sz="1800" spc="2396" strike="noStrike" baseline="12000">
                <a:solidFill>
                  <a:srgbClr val="717ba2"/>
                </a:solidFill>
                <a:latin typeface="OpenSymbol"/>
                <a:ea typeface="DejaVu Sans"/>
              </a:rPr>
              <a:t></a:t>
            </a:r>
            <a:r>
              <a:rPr b="0" lang="en-IN" sz="1800" spc="-157" strike="noStrike" baseline="12000">
                <a:solidFill>
                  <a:srgbClr val="717ba2"/>
                </a:solidFill>
                <a:latin typeface="OpenSymbo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717ba2"/>
                </a:solidFill>
                <a:latin typeface="Arial"/>
                <a:ea typeface="DejaVu Sans"/>
              </a:rPr>
              <a:t>The </a:t>
            </a:r>
            <a:r>
              <a:rPr b="0" lang="en-IN" sz="1800" spc="-7" strike="noStrike">
                <a:solidFill>
                  <a:srgbClr val="717ba2"/>
                </a:solidFill>
                <a:latin typeface="Arial"/>
                <a:ea typeface="DejaVu Sans"/>
              </a:rPr>
              <a:t>Ajax technique </a:t>
            </a:r>
            <a:r>
              <a:rPr b="0" lang="en-IN" sz="1800" spc="-1" strike="noStrike">
                <a:solidFill>
                  <a:srgbClr val="717ba2"/>
                </a:solidFill>
                <a:latin typeface="Arial"/>
                <a:ea typeface="DejaVu Sans"/>
              </a:rPr>
              <a:t>accomplishes </a:t>
            </a:r>
            <a:r>
              <a:rPr b="0" lang="en-IN" sz="1800" spc="-7" strike="noStrike">
                <a:solidFill>
                  <a:srgbClr val="717ba2"/>
                </a:solidFill>
                <a:latin typeface="Arial"/>
                <a:ea typeface="DejaVu Sans"/>
              </a:rPr>
              <a:t>this </a:t>
            </a:r>
            <a:r>
              <a:rPr b="0" lang="en-IN" sz="1800" spc="-1" strike="noStrike">
                <a:solidFill>
                  <a:srgbClr val="717ba2"/>
                </a:solidFill>
                <a:latin typeface="Arial"/>
                <a:ea typeface="DejaVu Sans"/>
              </a:rPr>
              <a:t>by using </a:t>
            </a:r>
            <a:r>
              <a:rPr b="0" lang="en-IN" sz="1800" spc="-735" strike="noStrike">
                <a:solidFill>
                  <a:srgbClr val="717ba2"/>
                </a:solidFill>
                <a:latin typeface="Arial"/>
                <a:ea typeface="DejaVu Sans"/>
              </a:rPr>
              <a:t>the </a:t>
            </a:r>
            <a:r>
              <a:rPr b="0" lang="en-IN" sz="1800" spc="-710" strike="noStrike">
                <a:solidFill>
                  <a:srgbClr val="717ba2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717ba2"/>
                </a:solidFill>
                <a:latin typeface="Arial"/>
                <a:ea typeface="DejaVu Sans"/>
              </a:rPr>
              <a:t>following </a:t>
            </a:r>
            <a:r>
              <a:rPr b="0" lang="en-IN" sz="1800" spc="-1" strike="noStrike">
                <a:solidFill>
                  <a:srgbClr val="717ba2"/>
                </a:solidFill>
                <a:latin typeface="Arial"/>
                <a:ea typeface="DejaVu Sans"/>
              </a:rPr>
              <a:t>technologies:</a:t>
            </a:r>
            <a:endParaRPr b="0" lang="en-IN" sz="1800" spc="-1" strike="noStrike">
              <a:latin typeface="Arial"/>
            </a:endParaRPr>
          </a:p>
          <a:p>
            <a:pPr marL="708840" indent="-258840">
              <a:lnSpc>
                <a:spcPct val="100000"/>
              </a:lnSpc>
              <a:spcBef>
                <a:spcPts val="510"/>
              </a:spcBef>
              <a:tabLst>
                <a:tab algn="l" pos="0"/>
              </a:tabLst>
            </a:pPr>
            <a:r>
              <a:rPr b="0" lang="en-IN" sz="1800" spc="2104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</a:t>
            </a:r>
            <a:r>
              <a:rPr b="0" lang="en-IN" sz="1800" spc="86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ff0000"/>
                </a:solidFill>
                <a:latin typeface="Arial"/>
                <a:ea typeface="DejaVu Sans"/>
              </a:rPr>
              <a:t>JavaScript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that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allows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for interaction with the browser </a:t>
            </a:r>
            <a:r>
              <a:rPr b="0" lang="en-IN" sz="1800" spc="-636" strike="noStrike">
                <a:solidFill>
                  <a:srgbClr val="454552"/>
                </a:solidFill>
                <a:latin typeface="Arial"/>
                <a:ea typeface="DejaVu Sans"/>
              </a:rPr>
              <a:t>and 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responding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to events.</a:t>
            </a:r>
            <a:endParaRPr b="0" lang="en-IN" sz="1800" spc="-1" strike="noStrike">
              <a:latin typeface="Arial"/>
            </a:endParaRPr>
          </a:p>
          <a:p>
            <a:pPr marL="708840" indent="-258840">
              <a:lnSpc>
                <a:spcPct val="100000"/>
              </a:lnSpc>
              <a:spcBef>
                <a:spcPts val="510"/>
              </a:spcBef>
              <a:tabLst>
                <a:tab algn="l" pos="0"/>
              </a:tabLst>
            </a:pPr>
            <a:r>
              <a:rPr b="0" lang="en-IN" sz="1800" spc="2104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</a:t>
            </a:r>
            <a:r>
              <a:rPr b="0" lang="en-IN" sz="1800" spc="35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latin typeface="Arial"/>
                <a:ea typeface="DejaVu Sans"/>
              </a:rPr>
              <a:t>DOM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for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accessing and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manipulating the structure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of </a:t>
            </a:r>
            <a:r>
              <a:rPr b="0" lang="en-IN" sz="1800" spc="-647" strike="noStrike">
                <a:solidFill>
                  <a:srgbClr val="454552"/>
                </a:solidFill>
                <a:latin typeface="Arial"/>
                <a:ea typeface="DejaVu Sans"/>
              </a:rPr>
              <a:t>the </a:t>
            </a:r>
            <a:r>
              <a:rPr b="0" lang="en-IN" sz="1800" spc="-630" strike="noStrike">
                <a:solidFill>
                  <a:srgbClr val="454552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HTML of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the</a:t>
            </a:r>
            <a:r>
              <a:rPr b="0" lang="en-IN" sz="1800" spc="-131" strike="noStrike">
                <a:solidFill>
                  <a:srgbClr val="454552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page.</a:t>
            </a:r>
            <a:endParaRPr b="0" lang="en-IN" sz="1800" spc="-1" strike="noStrike">
              <a:latin typeface="Arial"/>
            </a:endParaRPr>
          </a:p>
          <a:p>
            <a:pPr marL="708840" indent="-25884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IN" sz="1800" spc="2104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</a:t>
            </a:r>
            <a:r>
              <a:rPr b="0" lang="en-IN" sz="1800" spc="41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latin typeface="Arial"/>
                <a:ea typeface="DejaVu Sans"/>
              </a:rPr>
              <a:t>XML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which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represents the data passed between the </a:t>
            </a:r>
            <a:r>
              <a:rPr b="0" lang="en-IN" sz="1800" spc="-321" strike="noStrike">
                <a:solidFill>
                  <a:srgbClr val="454552"/>
                </a:solidFill>
                <a:latin typeface="Arial"/>
                <a:ea typeface="DejaVu Sans"/>
              </a:rPr>
              <a:t>server 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and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 client.</a:t>
            </a:r>
            <a:endParaRPr b="0" lang="en-IN" sz="1800" spc="-1" strike="noStrike">
              <a:latin typeface="Arial"/>
            </a:endParaRPr>
          </a:p>
          <a:p>
            <a:pPr marL="708840" indent="-258840">
              <a:lnSpc>
                <a:spcPct val="100000"/>
              </a:lnSpc>
              <a:spcBef>
                <a:spcPts val="519"/>
              </a:spcBef>
              <a:tabLst>
                <a:tab algn="l" pos="0"/>
              </a:tabLst>
            </a:pPr>
            <a:r>
              <a:rPr b="0" lang="en-IN" sz="1800" spc="2104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</a:t>
            </a:r>
            <a:r>
              <a:rPr b="0" lang="en-IN" sz="1800" spc="49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An </a:t>
            </a:r>
            <a:r>
              <a:rPr b="0" lang="en-IN" sz="1800" spc="-7" strike="noStrike">
                <a:solidFill>
                  <a:srgbClr val="ff0000"/>
                </a:solidFill>
                <a:latin typeface="Arial"/>
                <a:ea typeface="DejaVu Sans"/>
              </a:rPr>
              <a:t>XMLHttpRequest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object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for asynchronously </a:t>
            </a:r>
            <a:r>
              <a:rPr b="0" lang="en-IN" sz="1800" spc="-191" strike="noStrike">
                <a:solidFill>
                  <a:srgbClr val="454552"/>
                </a:solidFill>
                <a:latin typeface="Arial"/>
                <a:ea typeface="DejaVu Sans"/>
              </a:rPr>
              <a:t>exchanging 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the XML data between the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client and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the</a:t>
            </a:r>
            <a:r>
              <a:rPr b="0" lang="en-IN" sz="1800" spc="-114" strike="noStrike">
                <a:solidFill>
                  <a:srgbClr val="454552"/>
                </a:solidFill>
                <a:latin typeface="Arial"/>
                <a:ea typeface="DejaVu Sans"/>
              </a:rPr>
              <a:t> </a:t>
            </a:r>
            <a:r>
              <a:rPr b="0" lang="en-IN" sz="1800" spc="-21" strike="noStrike">
                <a:solidFill>
                  <a:srgbClr val="454552"/>
                </a:solidFill>
                <a:latin typeface="Arial"/>
                <a:ea typeface="DejaVu Sans"/>
              </a:rPr>
              <a:t>server.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Introduction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2057760" y="1584000"/>
            <a:ext cx="6220440" cy="336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Applications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580320" y="2880000"/>
            <a:ext cx="6617880" cy="252180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6335640" y="2736000"/>
            <a:ext cx="3238200" cy="230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Client server communication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670760" y="1512000"/>
            <a:ext cx="7111440" cy="361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Synchronous request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48000" y="1512000"/>
            <a:ext cx="8422200" cy="330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Synchronous request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027800" y="1800000"/>
            <a:ext cx="8017920" cy="359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2021-02-28T07:38:11Z</dcterms:created>
  <dc:creator/>
  <dc:description/>
  <dc:language>en-IN</dc:language>
  <cp:lastModifiedBy/>
  <dcterms:modified xsi:type="dcterms:W3CDTF">2021-03-02T17:47:08Z</dcterms:modified>
  <cp:revision>13</cp:revision>
  <dc:subject/>
  <dc:title/>
</cp:coreProperties>
</file>